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0" r:id="rId2"/>
    <p:sldId id="332" r:id="rId3"/>
    <p:sldId id="341" r:id="rId4"/>
    <p:sldId id="340" r:id="rId5"/>
    <p:sldId id="339" r:id="rId6"/>
    <p:sldId id="331" r:id="rId7"/>
    <p:sldId id="334" r:id="rId8"/>
    <p:sldId id="333" r:id="rId9"/>
    <p:sldId id="335" r:id="rId10"/>
    <p:sldId id="336" r:id="rId11"/>
    <p:sldId id="338" r:id="rId12"/>
    <p:sldId id="337" r:id="rId13"/>
    <p:sldId id="342" r:id="rId14"/>
    <p:sldId id="343" r:id="rId15"/>
    <p:sldId id="345" r:id="rId16"/>
    <p:sldId id="344" r:id="rId17"/>
    <p:sldId id="346" r:id="rId18"/>
    <p:sldId id="348" r:id="rId19"/>
    <p:sldId id="347" r:id="rId20"/>
    <p:sldId id="349" r:id="rId21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90984" autoAdjust="0"/>
  </p:normalViewPr>
  <p:slideViewPr>
    <p:cSldViewPr>
      <p:cViewPr varScale="1">
        <p:scale>
          <a:sx n="94" d="100"/>
          <a:sy n="94" d="100"/>
        </p:scale>
        <p:origin x="1074" y="102"/>
      </p:cViewPr>
      <p:guideLst>
        <p:guide orient="horz" pos="2880"/>
        <p:guide pos="27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3" d="100"/>
          <a:sy n="153" d="100"/>
        </p:scale>
        <p:origin x="29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2018-08-21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612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0591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6813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5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911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40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978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39619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743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055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480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220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555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5134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4068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845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037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803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73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8/21/2018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359429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162425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Object Detection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764837" y="2264199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F6F87-9E53-4746-A7B2-553EA94FD334}"/>
              </a:ext>
            </a:extLst>
          </p:cNvPr>
          <p:cNvSpPr txBox="1"/>
          <p:nvPr/>
        </p:nvSpPr>
        <p:spPr>
          <a:xfrm>
            <a:off x="11538474" y="163132"/>
            <a:ext cx="1802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‘18.08.22 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송석정</a:t>
            </a:r>
          </a:p>
        </p:txBody>
      </p:sp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342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Bounding box regression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텍스트 상자 11">
                <a:extLst>
                  <a:ext uri="{FF2B5EF4-FFF2-40B4-BE49-F238E27FC236}">
                    <a16:creationId xmlns:a16="http://schemas.microsoft.com/office/drawing/2014/main" id="{1E348E9D-B661-4902-82B4-FE9B80C67A94}"/>
                  </a:ext>
                </a:extLst>
              </p:cNvPr>
              <p:cNvSpPr txBox="1"/>
              <p:nvPr/>
            </p:nvSpPr>
            <p:spPr>
              <a:xfrm>
                <a:off x="1500029" y="1800225"/>
                <a:ext cx="10251440" cy="345774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Training pairs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𝑦</m:t>
                        </m:r>
                      </m:sub>
                    </m:sSub>
                    <m:r>
                      <a:rPr kumimoji="1" lang="en-US" altLang="ko-KR" sz="2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𝑤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𝑦</m:t>
                        </m:r>
                      </m:sub>
                    </m:sSub>
                    <m:r>
                      <a:rPr kumimoji="1"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𝑤</m:t>
                        </m:r>
                      </m:sub>
                    </m:sSub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Finds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𝑃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𝑦</m:t>
                        </m:r>
                      </m:sub>
                    </m:sSub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𝑃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</m:t>
                    </m:r>
                    <m:r>
                      <a:rPr kumimoji="1" lang="en-US" altLang="ko-KR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𝑤</m:t>
                        </m:r>
                      </m:sub>
                    </m:sSub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𝑃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),</m:t>
                    </m:r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h</m:t>
                        </m:r>
                      </m:sub>
                    </m:sSub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(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𝑃</m:t>
                    </m:r>
                    <m:r>
                      <a:rPr kumimoji="1" lang="en-US" altLang="ko-KR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Modeled as linear function of pool</a:t>
                </a:r>
                <a:r>
                  <a:rPr kumimoji="1" lang="en-US" altLang="ko-KR" sz="2400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features of proposal P</a:t>
                </a:r>
              </a:p>
            </p:txBody>
          </p:sp>
        </mc:Choice>
        <mc:Fallback>
          <p:sp>
            <p:nvSpPr>
              <p:cNvPr id="26" name="텍스트 상자 11">
                <a:extLst>
                  <a:ext uri="{FF2B5EF4-FFF2-40B4-BE49-F238E27FC236}">
                    <a16:creationId xmlns:a16="http://schemas.microsoft.com/office/drawing/2014/main" id="{1E348E9D-B661-4902-82B4-FE9B80C6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29" y="1800225"/>
                <a:ext cx="10251440" cy="3457741"/>
              </a:xfrm>
              <a:prstGeom prst="rect">
                <a:avLst/>
              </a:prstGeom>
              <a:blipFill>
                <a:blip r:embed="rId3"/>
                <a:stretch>
                  <a:fillRect l="-892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342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Results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C4103-D769-460E-AF52-70C629D1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224"/>
            <a:ext cx="13444538" cy="61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342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Dr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awback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26" name="텍스트 상자 11">
            <a:extLst>
              <a:ext uri="{FF2B5EF4-FFF2-40B4-BE49-F238E27FC236}">
                <a16:creationId xmlns:a16="http://schemas.microsoft.com/office/drawing/2014/main" id="{1E348E9D-B661-4902-82B4-FE9B80C67A94}"/>
              </a:ext>
            </a:extLst>
          </p:cNvPr>
          <p:cNvSpPr txBox="1"/>
          <p:nvPr/>
        </p:nvSpPr>
        <p:spPr>
          <a:xfrm>
            <a:off x="4969669" y="3204344"/>
            <a:ext cx="3352800" cy="11541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13s / image on a GPU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53s / image on a CPU </a:t>
            </a:r>
          </a:p>
        </p:txBody>
      </p:sp>
    </p:spTree>
    <p:extLst>
      <p:ext uri="{BB962C8B-B14F-4D97-AF65-F5344CB8AC3E}">
        <p14:creationId xmlns:p14="http://schemas.microsoft.com/office/powerpoint/2010/main" val="13519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910FE-7DCF-46D7-8A55-2470462D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028825"/>
            <a:ext cx="7043738" cy="4151652"/>
          </a:xfrm>
          <a:prstGeom prst="rect">
            <a:avLst/>
          </a:prstGeom>
        </p:spPr>
      </p:pic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2. Spatial Pyramid Pooling (</a:t>
            </a:r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SPPNet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464469" y="869116"/>
            <a:ext cx="93726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one CNN forward running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9617869" y="273877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https://arxiv.org/pdf/1406.4729.pdf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1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2. Spatial Pyramid Pooling (</a:t>
            </a:r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SPPNet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931069" y="2409825"/>
            <a:ext cx="4724400" cy="33701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Spatial pyramid pooling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Arbitrary size to fixed size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Bounding box: extracted from input image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5E07C-FDA4-4FCA-A301-BF4ADBF0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469" y="897537"/>
            <a:ext cx="685210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3. Fast R-CNN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464469" y="869116"/>
            <a:ext cx="93726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Single stage training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2359067" y="135730"/>
            <a:ext cx="1108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https://www.cv-foundation.org/openaccess/content_iccv_2015/papers/Girshick_Fast_R-CNN_ICCV_2015_paper.pdf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B0FD3-9629-4977-8F25-8F01E9EA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469" y="1491505"/>
            <a:ext cx="7639050" cy="54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4. Faster R-CNN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083469" y="1190625"/>
            <a:ext cx="93726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 proposed net + Fast R-CNN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9617869" y="135730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https://arxiv.org/pdf/1506.01497.pdf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222163-9717-4103-AE0F-4ADA9B48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98" y="897537"/>
            <a:ext cx="5381625" cy="60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4. Faster R-CNN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083469" y="1190625"/>
            <a:ext cx="93726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 proposal net + Fast R-CNN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9617869" y="135730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https://arxiv.org/pdf/1506.01497.pdf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1A152-661D-4361-986C-990534BB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" y="2083877"/>
            <a:ext cx="117443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5. You Only Look Once (YOLO)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083469" y="1190625"/>
            <a:ext cx="93726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Baseline: 45 fps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Smaller version: 155 fps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8398669" y="135730"/>
            <a:ext cx="48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https://pjreddie.com/media/files/papers/yolo.pdf</a:t>
            </a:r>
            <a:endParaRPr lang="ko-KR" altLang="en-US" dirty="0"/>
          </a:p>
        </p:txBody>
      </p:sp>
      <p:pic>
        <p:nvPicPr>
          <p:cNvPr id="7" name="YOLO Watches Nature Part 2.mp4">
            <a:hlinkClick r:id="" action="ppaction://media"/>
            <a:extLst>
              <a:ext uri="{FF2B5EF4-FFF2-40B4-BE49-F238E27FC236}">
                <a16:creationId xmlns:a16="http://schemas.microsoft.com/office/drawing/2014/main" id="{AAD761CB-0A5E-4026-9747-AD1229BB4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9040" y="2314710"/>
            <a:ext cx="8321830" cy="46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5. You Only Look Once (YOLO)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083469" y="1190625"/>
            <a:ext cx="93726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Baseline: 45 fps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Smaller version: 155 fps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163A6-A285-44D8-A662-0344DD94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69" y="276225"/>
            <a:ext cx="7086600" cy="6543675"/>
          </a:xfrm>
          <a:prstGeom prst="rect">
            <a:avLst/>
          </a:prstGeom>
        </p:spPr>
      </p:pic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0AC948AF-729C-4B2A-803F-F294A2D4A861}"/>
              </a:ext>
            </a:extLst>
          </p:cNvPr>
          <p:cNvSpPr txBox="1"/>
          <p:nvPr/>
        </p:nvSpPr>
        <p:spPr>
          <a:xfrm>
            <a:off x="1083469" y="3534727"/>
            <a:ext cx="41910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Classify only one class per one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28D35-0EEF-46DB-A3B4-CC6A6392C031}"/>
              </a:ext>
            </a:extLst>
          </p:cNvPr>
          <p:cNvSpPr txBox="1"/>
          <p:nvPr/>
        </p:nvSpPr>
        <p:spPr>
          <a:xfrm>
            <a:off x="5641658" y="3471038"/>
            <a:ext cx="19812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Conv feature map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09E37-99D1-4757-9BF1-49F84CDD8CCF}"/>
              </a:ext>
            </a:extLst>
          </p:cNvPr>
          <p:cNvSpPr txBox="1"/>
          <p:nvPr/>
        </p:nvSpPr>
        <p:spPr>
          <a:xfrm>
            <a:off x="5451158" y="6735496"/>
            <a:ext cx="23622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Bbox</a:t>
            </a:r>
            <a:r>
              <a:rPr lang="en-US" altLang="ko-KR" dirty="0"/>
              <a:t> + confidence = 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99BE2-945C-4CA5-A103-9CE91C0CB223}"/>
              </a:ext>
            </a:extLst>
          </p:cNvPr>
          <p:cNvSpPr txBox="1"/>
          <p:nvPr/>
        </p:nvSpPr>
        <p:spPr>
          <a:xfrm>
            <a:off x="7813358" y="6735496"/>
            <a:ext cx="23622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C: classes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6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Image Detection?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702469" y="1038225"/>
            <a:ext cx="9372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주어진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존재하는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찾아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bounding box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출력 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4E9158F-22D6-402F-BC4D-1A8B06A3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50" y="1501795"/>
            <a:ext cx="10374238" cy="546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7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C16CC9-085A-4A75-9503-7DF8B0F4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469" y="1266825"/>
            <a:ext cx="8991600" cy="3773890"/>
          </a:xfrm>
          <a:prstGeom prst="rect">
            <a:avLst/>
          </a:prstGeom>
        </p:spPr>
      </p:pic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5. You Only Look Once (YOLO)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0532269" y="1571625"/>
            <a:ext cx="17526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S: 7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B: 2</a:t>
            </a:r>
          </a:p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C: 20</a:t>
            </a:r>
          </a:p>
        </p:txBody>
      </p:sp>
    </p:spTree>
    <p:extLst>
      <p:ext uri="{BB962C8B-B14F-4D97-AF65-F5344CB8AC3E}">
        <p14:creationId xmlns:p14="http://schemas.microsoft.com/office/powerpoint/2010/main" val="5635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Intersection over Union (</a:t>
            </a:r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IoU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702469" y="1038225"/>
            <a:ext cx="93726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IoU</a:t>
            </a:r>
            <a:r>
              <a:rPr lang="en-US" altLang="ko-KR" dirty="0"/>
              <a:t> measures how much overlap between 2 regions, This measures how good is our prediction in the object detector with the ground truth (the real object boundary).</a:t>
            </a:r>
            <a:endParaRPr kumimoji="1"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413BF-3D4F-4132-8A04-8FE96DE8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69" y="1993003"/>
            <a:ext cx="7620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Con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fidence level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96BDC-17AD-452A-AD91-6B78417E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19" y="1724025"/>
            <a:ext cx="112395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7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mean Average Precision (</a:t>
            </a:r>
            <a:r>
              <a:rPr kumimoji="1" lang="en-US" altLang="ko-KR" sz="2400" dirty="0" err="1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mAP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702469" y="1038225"/>
            <a:ext cx="937260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 detection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평가 기준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/>
              <a:t> It is the average of the maximum precisions at different recall values.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4526D8-C7A0-479C-B46C-94C269EB3E66}"/>
              </a:ext>
            </a:extLst>
          </p:cNvPr>
          <p:cNvSpPr/>
          <p:nvPr/>
        </p:nvSpPr>
        <p:spPr>
          <a:xfrm>
            <a:off x="1312069" y="2304097"/>
            <a:ext cx="861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edium-content-serif-font"/>
              </a:rPr>
              <a:t>Precision</a:t>
            </a:r>
            <a:r>
              <a:rPr lang="en-US" altLang="ko-KR" dirty="0">
                <a:latin typeface="medium-content-serif-font"/>
              </a:rPr>
              <a:t> measures how accurate is your predictions. </a:t>
            </a:r>
          </a:p>
          <a:p>
            <a:r>
              <a:rPr lang="en-US" altLang="ko-KR" dirty="0">
                <a:latin typeface="medium-content-serif-font"/>
              </a:rPr>
              <a:t>i.e. the percentage of your positive predictions are correct.</a:t>
            </a:r>
          </a:p>
          <a:p>
            <a:endParaRPr lang="en-US" altLang="ko-KR" dirty="0">
              <a:latin typeface="medium-content-serif-font"/>
            </a:endParaRPr>
          </a:p>
          <a:p>
            <a:r>
              <a:rPr lang="en-US" altLang="ko-KR" b="1" dirty="0">
                <a:latin typeface="medium-content-serif-font"/>
              </a:rPr>
              <a:t>Recall</a:t>
            </a:r>
            <a:r>
              <a:rPr lang="en-US" altLang="ko-KR" dirty="0">
                <a:latin typeface="medium-content-serif-font"/>
              </a:rPr>
              <a:t> measures how good you find all the positives. </a:t>
            </a:r>
          </a:p>
          <a:p>
            <a:r>
              <a:rPr lang="en-US" altLang="ko-KR" dirty="0">
                <a:latin typeface="medium-content-serif-font"/>
              </a:rPr>
              <a:t>For example, we can find 80% of the possible positive cases in our top K predictions.</a:t>
            </a:r>
            <a:endParaRPr lang="en-US" altLang="ko-KR" b="0" i="0" dirty="0">
              <a:effectLst/>
              <a:latin typeface="medium-content-serif-fon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95FBA-6535-4D54-84F5-DD72983F9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2"/>
          <a:stretch/>
        </p:blipFill>
        <p:spPr>
          <a:xfrm>
            <a:off x="450910" y="5100161"/>
            <a:ext cx="3143250" cy="114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31F315-5BF0-4396-B09A-30FF9F69F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09"/>
          <a:stretch/>
        </p:blipFill>
        <p:spPr>
          <a:xfrm>
            <a:off x="3382328" y="4544088"/>
            <a:ext cx="3143250" cy="2066925"/>
          </a:xfrm>
          <a:prstGeom prst="rect">
            <a:avLst/>
          </a:prstGeom>
        </p:spPr>
      </p:pic>
      <p:pic>
        <p:nvPicPr>
          <p:cNvPr id="6146" name="Picture 2" descr="https://cdn-images-1.medium.com/max/800/1*VenTq4IgxjmIpOXWdFb-jg.png">
            <a:extLst>
              <a:ext uri="{FF2B5EF4-FFF2-40B4-BE49-F238E27FC236}">
                <a16:creationId xmlns:a16="http://schemas.microsoft.com/office/drawing/2014/main" id="{4C640E85-8C8A-4DC2-97FB-2250119B0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79" y="3933825"/>
            <a:ext cx="6074666" cy="300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3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1. Region with CNN (R-CNN)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2759869" y="4619625"/>
            <a:ext cx="9372600" cy="22621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 proposal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 warping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E4E34-FCF3-4278-AA50-BDA4FA16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90625"/>
            <a:ext cx="8415338" cy="2895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ACF715-F1B7-42D2-9F6B-AE8C07E1A854}"/>
              </a:ext>
            </a:extLst>
          </p:cNvPr>
          <p:cNvSpPr/>
          <p:nvPr/>
        </p:nvSpPr>
        <p:spPr>
          <a:xfrm>
            <a:off x="9617869" y="273877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https://arxiv.org/pdf/1311.2524.pdf</a:t>
            </a:r>
          </a:p>
        </p:txBody>
      </p:sp>
    </p:spTree>
    <p:extLst>
      <p:ext uri="{BB962C8B-B14F-4D97-AF65-F5344CB8AC3E}">
        <p14:creationId xmlns:p14="http://schemas.microsoft.com/office/powerpoint/2010/main" val="33190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2035968" y="5076825"/>
            <a:ext cx="9372600" cy="1708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학습하지 않고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Selective Search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알고리즘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색상이나 강도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 등이 비슷한 인접한 픽셀을 한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묶는 방식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이미지당 약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2000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region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245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Region proposals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CE9AB-87A0-49BD-B777-7C8DABFE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81" y="1266825"/>
            <a:ext cx="11077575" cy="33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217484" y="1190625"/>
            <a:ext cx="93726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AlexNet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245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CNN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3EE307-008D-40C8-8928-16ED2F2128D2}"/>
              </a:ext>
            </a:extLst>
          </p:cNvPr>
          <p:cNvGrpSpPr/>
          <p:nvPr/>
        </p:nvGrpSpPr>
        <p:grpSpPr>
          <a:xfrm>
            <a:off x="223306" y="2311877"/>
            <a:ext cx="4092837" cy="3195637"/>
            <a:chOff x="572032" y="2943225"/>
            <a:chExt cx="4092837" cy="31956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A47A3F2-692A-458E-A0E4-744C44309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04" r="23257"/>
            <a:stretch/>
          </p:blipFill>
          <p:spPr>
            <a:xfrm>
              <a:off x="572032" y="2943225"/>
              <a:ext cx="4092837" cy="319563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A9671-388E-4561-98E0-D4D73A4718D7}"/>
                </a:ext>
              </a:extLst>
            </p:cNvPr>
            <p:cNvSpPr/>
            <p:nvPr/>
          </p:nvSpPr>
          <p:spPr>
            <a:xfrm>
              <a:off x="1159669" y="3781424"/>
              <a:ext cx="1508254" cy="23574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E3C471C-3478-4E67-AE62-62070F9B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469" y="2391022"/>
            <a:ext cx="2209800" cy="223774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7A3382-7557-400E-B0E6-DFD76D1F9C88}"/>
              </a:ext>
            </a:extLst>
          </p:cNvPr>
          <p:cNvCxnSpPr/>
          <p:nvPr/>
        </p:nvCxnSpPr>
        <p:spPr>
          <a:xfrm>
            <a:off x="4719106" y="3509892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3F095-DE45-45C7-93C6-BB4ED593F5A8}"/>
              </a:ext>
            </a:extLst>
          </p:cNvPr>
          <p:cNvSpPr txBox="1"/>
          <p:nvPr/>
        </p:nvSpPr>
        <p:spPr>
          <a:xfrm>
            <a:off x="4354766" y="3744325"/>
            <a:ext cx="16430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 &amp; reshape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15E7E6-993D-4839-BDFA-A291FD197F4E}"/>
              </a:ext>
            </a:extLst>
          </p:cNvPr>
          <p:cNvSpPr/>
          <p:nvPr/>
        </p:nvSpPr>
        <p:spPr>
          <a:xfrm>
            <a:off x="9770269" y="2848222"/>
            <a:ext cx="2667000" cy="1219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AlexNet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161037-A2E4-4135-B4B5-A7E258CD00F1}"/>
              </a:ext>
            </a:extLst>
          </p:cNvPr>
          <p:cNvCxnSpPr/>
          <p:nvPr/>
        </p:nvCxnSpPr>
        <p:spPr>
          <a:xfrm>
            <a:off x="8551069" y="3509892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3394ED-9EF8-4526-85B8-B72387FF9203}"/>
              </a:ext>
            </a:extLst>
          </p:cNvPr>
          <p:cNvSpPr txBox="1"/>
          <p:nvPr/>
        </p:nvSpPr>
        <p:spPr>
          <a:xfrm>
            <a:off x="6595386" y="4628762"/>
            <a:ext cx="10919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227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D78967-920E-46C5-B3D5-24731AF82B94}"/>
              </a:ext>
            </a:extLst>
          </p:cNvPr>
          <p:cNvCxnSpPr>
            <a:cxnSpLocks/>
          </p:cNvCxnSpPr>
          <p:nvPr/>
        </p:nvCxnSpPr>
        <p:spPr>
          <a:xfrm>
            <a:off x="11103769" y="4424032"/>
            <a:ext cx="0" cy="7620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A1AC15-6310-44D8-8186-58128E5CFE55}"/>
              </a:ext>
            </a:extLst>
          </p:cNvPr>
          <p:cNvSpPr txBox="1"/>
          <p:nvPr/>
        </p:nvSpPr>
        <p:spPr>
          <a:xfrm>
            <a:off x="11294269" y="4616190"/>
            <a:ext cx="1475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4096 features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7192D-46F8-4AB5-9AA3-4F2D64685D62}"/>
              </a:ext>
            </a:extLst>
          </p:cNvPr>
          <p:cNvSpPr/>
          <p:nvPr/>
        </p:nvSpPr>
        <p:spPr>
          <a:xfrm>
            <a:off x="10303669" y="5509418"/>
            <a:ext cx="1600200" cy="99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7767D1-6123-421E-A5AA-E0BE6CCEE6CF}"/>
              </a:ext>
            </a:extLst>
          </p:cNvPr>
          <p:cNvCxnSpPr>
            <a:cxnSpLocks/>
          </p:cNvCxnSpPr>
          <p:nvPr/>
        </p:nvCxnSpPr>
        <p:spPr>
          <a:xfrm flipH="1">
            <a:off x="9008269" y="6063090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AB52B5-9C2F-4EA0-9FC3-7A915D5B5AA2}"/>
              </a:ext>
            </a:extLst>
          </p:cNvPr>
          <p:cNvSpPr txBox="1"/>
          <p:nvPr/>
        </p:nvSpPr>
        <p:spPr>
          <a:xfrm>
            <a:off x="7408069" y="5878424"/>
            <a:ext cx="14558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 + 1 classes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16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RCNN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5" name="텍스트 상자 11"/>
          <p:cNvSpPr txBox="1"/>
          <p:nvPr/>
        </p:nvSpPr>
        <p:spPr>
          <a:xfrm>
            <a:off x="1217484" y="1190625"/>
            <a:ext cx="9372600" cy="11541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Pre-training : ILSVRC2012 data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Domain-specific fine-tuning : warped region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E77615-CDA0-4CB0-9146-A5360BA4688A}"/>
              </a:ext>
            </a:extLst>
          </p:cNvPr>
          <p:cNvCxnSpPr/>
          <p:nvPr/>
        </p:nvCxnSpPr>
        <p:spPr>
          <a:xfrm>
            <a:off x="1500029" y="540385"/>
            <a:ext cx="0" cy="216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0327A304-E323-400D-971C-4A9F027A1B26}"/>
              </a:ext>
            </a:extLst>
          </p:cNvPr>
          <p:cNvSpPr txBox="1">
            <a:spLocks/>
          </p:cNvSpPr>
          <p:nvPr/>
        </p:nvSpPr>
        <p:spPr>
          <a:xfrm>
            <a:off x="1693069" y="435872"/>
            <a:ext cx="245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Training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026" name="Picture 2" descr="Image result for image detection iou">
            <a:extLst>
              <a:ext uri="{FF2B5EF4-FFF2-40B4-BE49-F238E27FC236}">
                <a16:creationId xmlns:a16="http://schemas.microsoft.com/office/drawing/2014/main" id="{D715F1F4-C30B-478F-AF28-B6EE7515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519" y="2943225"/>
            <a:ext cx="9715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텍스트 상자 11">
                <a:extLst>
                  <a:ext uri="{FF2B5EF4-FFF2-40B4-BE49-F238E27FC236}">
                    <a16:creationId xmlns:a16="http://schemas.microsoft.com/office/drawing/2014/main" id="{1E348E9D-B661-4902-82B4-FE9B80C67A94}"/>
                  </a:ext>
                </a:extLst>
              </p:cNvPr>
              <p:cNvSpPr txBox="1"/>
              <p:nvPr/>
            </p:nvSpPr>
            <p:spPr>
              <a:xfrm>
                <a:off x="1864519" y="5610225"/>
                <a:ext cx="3124200" cy="115416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If </a:t>
                </a:r>
                <a:r>
                  <a:rPr kumimoji="1" lang="en-US" altLang="ko-KR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IoU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0.3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 panose="05000000000000000000" pitchFamily="2" charset="2"/>
                  </a:rPr>
                  <a:t> Background</a:t>
                </a: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26" name="텍스트 상자 11">
                <a:extLst>
                  <a:ext uri="{FF2B5EF4-FFF2-40B4-BE49-F238E27FC236}">
                    <a16:creationId xmlns:a16="http://schemas.microsoft.com/office/drawing/2014/main" id="{1E348E9D-B661-4902-82B4-FE9B80C6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19" y="5610225"/>
                <a:ext cx="3124200" cy="1154162"/>
              </a:xfrm>
              <a:prstGeom prst="rect">
                <a:avLst/>
              </a:prstGeom>
              <a:blipFill>
                <a:blip r:embed="rId4"/>
                <a:stretch>
                  <a:fillRect l="-3125" b="-1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70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33998</TotalTime>
  <Words>459</Words>
  <Application>Microsoft Office PowerPoint</Application>
  <PresentationFormat>사용자 지정</PresentationFormat>
  <Paragraphs>107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medium-content-serif-font</vt:lpstr>
      <vt:lpstr>맑은 고딕</vt:lpstr>
      <vt:lpstr>맑은 고딕 Semilight</vt:lpstr>
      <vt:lpstr>배달의민족 주아</vt:lpstr>
      <vt:lpstr>Arial</vt:lpstr>
      <vt:lpstr>Calibri</vt:lpstr>
      <vt:lpstr>Cambria Math</vt:lpstr>
      <vt:lpstr>Tahoma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석정 송</cp:lastModifiedBy>
  <cp:revision>628</cp:revision>
  <cp:lastPrinted>2018-07-24T01:31:54Z</cp:lastPrinted>
  <dcterms:created xsi:type="dcterms:W3CDTF">2017-04-06T11:00:31Z</dcterms:created>
  <dcterms:modified xsi:type="dcterms:W3CDTF">2018-08-22T03:06:03Z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